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Noto Sans T Chinese" panose="02020500000000000000" charset="-120"/>
      <p:regular r:id="rId31"/>
    </p:embeddedFont>
    <p:embeddedFont>
      <p:font typeface="Noto Sans T Chinese Bold" panose="02020500000000000000" charset="-120"/>
      <p:regular r:id="rId32"/>
    </p:embeddedFont>
    <p:embeddedFont>
      <p:font typeface="Carelia" panose="02020500000000000000" charset="0"/>
      <p:regular r:id="rId33"/>
    </p:embeddedFont>
    <p:embeddedFont>
      <p:font typeface="Dosis" pitchFamily="2" charset="0"/>
      <p:regular r:id="rId34"/>
    </p:embeddedFont>
    <p:embeddedFont>
      <p:font typeface="Open Sans" panose="020B0606030504020204" pitchFamily="34" charset="0"/>
      <p:regular r:id="rId35"/>
    </p:embeddedFont>
    <p:embeddedFont>
      <p:font typeface="Open Sans Bold" panose="020B0806030504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問題:沒有問題解決方案，直接進入預期結果和結論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精準度（Accuracy）、召回率（Recall）、精確度（Precision）、以及F1分數（F1 Score）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缺熱力圖、這張圖片標題修改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精準度（Accuracy）、召回率（Recall）、精確度（Precision）、以及F1分數（F1 Score）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研究背景:Ubike於2012啟用，作為臺灣主要的公共自行車分享系統，其運營和管理對於提高城市出行效率和緩解交通壓力具有重要意義。</a:t>
            </a:r>
          </a:p>
          <a:p>
            <a:r>
              <a:rPr lang="en-US"/>
              <a:t>研究動機:設有超過1000個站點的ubike，可見ubike的成功，為此，我們去了解增設ubike前，需考慮的因素ex:站點選址、當地需求評估、空間規劃...啟用後也需要數據去看哪裡需要做改善之類的。</a:t>
            </a:r>
          </a:p>
          <a:p>
            <a:endParaRPr lang="en-US"/>
          </a:p>
          <a:p>
            <a:r>
              <a:rPr lang="en-US"/>
              <a:t>研究目的:</a:t>
            </a:r>
          </a:p>
          <a:p>
            <a:r>
              <a:rPr lang="en-US"/>
              <a:t>這份YouBike資料集的主要目的包括：分析使用模式、評估政策效益、優化站點管理和服務、以及了解市民使用行為，旨在支持YouBike系統的發展和提升城市交通品質。</a:t>
            </a:r>
          </a:p>
          <a:p>
            <a:r>
              <a:rPr lang="en-US"/>
              <a:t>------------------------------------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  本研究探討了YouBike臺北市站位每月使用量與新竹地區的日租賃量之間的關係，以了解不同地區自行車共享系統的使用情況，包括各地區的使用趨勢和站點間的比較。透過這些研究，我們能更好地了解城市居民對自行車共享服務的需求，並提出相應的交通管理建議和系統優化方案，以推動環保出行和減少交通擁堵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分析使用模式：研究不同年份、月份和場站的使用情況，以了解YouBike系統的趨勢和特點。</a:t>
            </a:r>
          </a:p>
          <a:p>
            <a:r>
              <a:rPr lang="en-US"/>
              <a:t>2. 站點管理與優化：根據每日使用次數和站點資訊，優化YouBike站點的管理與服務，提升使用者體驗和系統效能。</a:t>
            </a:r>
          </a:p>
          <a:p>
            <a:r>
              <a:rPr lang="en-US"/>
              <a:t>3. 市民使用行為分析：探討市民對YouBike的使用習慣和偏好，以及系統對城市交通和環境的影響，提供政策和業務決策參考。</a:t>
            </a:r>
          </a:p>
          <a:p>
            <a:r>
              <a:rPr lang="en-US"/>
              <a:t>4. 比較不同地區的使用量：研究YouBike臺北市站位和新竹地區的租賃情況，以了解自行車共享服務的使用模式。</a:t>
            </a:r>
          </a:p>
          <a:p>
            <a:r>
              <a:rPr lang="en-US"/>
              <a:t>5. 比較站點使用情況：探討熱門站點和需求較低站點之間的差異，優化自行車共享系統的運作。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確定主題</a:t>
            </a:r>
          </a:p>
          <a:p>
            <a:r>
              <a:rPr lang="en-US"/>
              <a:t>文獻探討</a:t>
            </a:r>
          </a:p>
          <a:p>
            <a:r>
              <a:rPr lang="en-US"/>
              <a:t>資料蒐集</a:t>
            </a:r>
          </a:p>
          <a:p>
            <a:r>
              <a:rPr lang="en-US"/>
              <a:t>資料分析</a:t>
            </a:r>
          </a:p>
          <a:p>
            <a:r>
              <a:rPr lang="en-US"/>
              <a:t>研究結論與建議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Ubike是台灣政府於2009年推出的公共自行車共享計劃，以下是其主要歷史里程碑：</a:t>
            </a:r>
          </a:p>
          <a:p>
            <a:endParaRPr lang="en-US"/>
          </a:p>
          <a:p>
            <a:r>
              <a:rPr lang="en-US"/>
              <a:t>1. 2009年：啟動：</a:t>
            </a:r>
          </a:p>
          <a:p>
            <a:r>
              <a:rPr lang="en-US"/>
              <a:t>   台北市政府於2009年推出Ubike計劃，首先在台北市設置了數十個站點，提供自行車租借服務，以減少城市交通擁堵和空氣污染。</a:t>
            </a:r>
          </a:p>
          <a:p>
            <a:endParaRPr lang="en-US"/>
          </a:p>
          <a:p>
            <a:r>
              <a:rPr lang="en-US"/>
              <a:t>2. 2012年：擴展：</a:t>
            </a:r>
          </a:p>
          <a:p>
            <a:r>
              <a:rPr lang="en-US"/>
              <a:t>   隨著計劃的成功，Ubike開始擴展至其他台灣主要城市，包括新北市、台中市、台南市和高雄市等地區，提供更廣泛的服務範圍。</a:t>
            </a:r>
          </a:p>
          <a:p>
            <a:endParaRPr lang="en-US"/>
          </a:p>
          <a:p>
            <a:r>
              <a:rPr lang="en-US"/>
              <a:t>3. 2015年：里程碑：</a:t>
            </a:r>
          </a:p>
          <a:p>
            <a:r>
              <a:rPr lang="en-US"/>
              <a:t>   Ubike計劃於2015年達到一個重要里程碑，台灣全島的Ubike站點數量超過了1000個，成為全島最大的公共自行車共享系統之一。</a:t>
            </a:r>
          </a:p>
          <a:p>
            <a:endParaRPr lang="en-US"/>
          </a:p>
          <a:p>
            <a:r>
              <a:rPr lang="en-US"/>
              <a:t>4. 2018年：智慧化：</a:t>
            </a:r>
          </a:p>
          <a:p>
            <a:r>
              <a:rPr lang="en-US"/>
              <a:t>   隨著智慧科技的發展，Ubike計劃逐漸智慧化，推出了手機App和網路預約系統，使使用者能夠更方便地查找自行車站點和租借自行車。</a:t>
            </a:r>
          </a:p>
          <a:p>
            <a:endParaRPr lang="en-US"/>
          </a:p>
          <a:p>
            <a:r>
              <a:rPr lang="en-US"/>
              <a:t>5. 2020年：持續改進：</a:t>
            </a:r>
          </a:p>
          <a:p>
            <a:r>
              <a:rPr lang="en-US"/>
              <a:t>   台灣政府持續投資和改進Ubike計劃，包括增加自行車數量、改善站點設施、提升服務品質等，以促進更多人使用公共自行車出行。</a:t>
            </a:r>
          </a:p>
          <a:p>
            <a:endParaRPr lang="en-US"/>
          </a:p>
          <a:p>
            <a:r>
              <a:rPr lang="en-US"/>
              <a:t>6. 2022年至今：未來展望：</a:t>
            </a:r>
          </a:p>
          <a:p>
            <a:r>
              <a:rPr lang="en-US"/>
              <a:t>   Ubike計劃在未來將繼續致力於擴大服務範圍、提高使用者體驗、促進城市綠色交通發展，並與其他交通系統和永續發展計劃相結合，共同推動台灣城市的可持續發展。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gov.tw/dataset/67784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1060150" y="7114784"/>
            <a:ext cx="5081067" cy="3695322"/>
          </a:xfrm>
          <a:custGeom>
            <a:avLst/>
            <a:gdLst/>
            <a:ahLst/>
            <a:cxnLst/>
            <a:rect l="l" t="t" r="r" b="b"/>
            <a:pathLst>
              <a:path w="5081067" h="3695322">
                <a:moveTo>
                  <a:pt x="0" y="0"/>
                </a:moveTo>
                <a:lnTo>
                  <a:pt x="5081067" y="0"/>
                </a:lnTo>
                <a:lnTo>
                  <a:pt x="5081067" y="3695322"/>
                </a:lnTo>
                <a:lnTo>
                  <a:pt x="0" y="3695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03241" y="1171477"/>
            <a:ext cx="14881518" cy="423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18"/>
              </a:lnSpc>
            </a:pPr>
            <a:r>
              <a:rPr lang="en-US" sz="12156">
                <a:solidFill>
                  <a:srgbClr val="01070A"/>
                </a:solidFill>
                <a:ea typeface="Carelia"/>
              </a:rPr>
              <a:t>資料探勘 期中報告</a:t>
            </a:r>
          </a:p>
          <a:p>
            <a:pPr algn="ctr">
              <a:lnSpc>
                <a:spcPts val="17018"/>
              </a:lnSpc>
            </a:pPr>
            <a:endParaRPr lang="en-US" sz="12156">
              <a:solidFill>
                <a:srgbClr val="01070A"/>
              </a:solidFill>
              <a:ea typeface="Careli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263969" y="6285011"/>
            <a:ext cx="6250275" cy="4735057"/>
          </a:xfrm>
          <a:custGeom>
            <a:avLst/>
            <a:gdLst/>
            <a:ahLst/>
            <a:cxnLst/>
            <a:rect l="l" t="t" r="r" b="b"/>
            <a:pathLst>
              <a:path w="6250275" h="4735057">
                <a:moveTo>
                  <a:pt x="0" y="0"/>
                </a:moveTo>
                <a:lnTo>
                  <a:pt x="6250275" y="0"/>
                </a:lnTo>
                <a:lnTo>
                  <a:pt x="6250275" y="4735057"/>
                </a:lnTo>
                <a:lnTo>
                  <a:pt x="0" y="4735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45616" y="3341470"/>
            <a:ext cx="16230600" cy="239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38"/>
              </a:lnSpc>
            </a:pPr>
            <a:r>
              <a:rPr lang="en-US" sz="8598">
                <a:solidFill>
                  <a:srgbClr val="01070A"/>
                </a:solidFill>
                <a:latin typeface="Carelia"/>
                <a:ea typeface="Carelia"/>
              </a:rPr>
              <a:t>研究YOUBIKE 資料作數據統籌</a:t>
            </a:r>
          </a:p>
          <a:p>
            <a:pPr marL="0" lvl="0" indent="0" algn="ctr">
              <a:lnSpc>
                <a:spcPts val="6998"/>
              </a:lnSpc>
            </a:pPr>
            <a:r>
              <a:rPr lang="en-US" sz="4999">
                <a:solidFill>
                  <a:srgbClr val="01070A"/>
                </a:solidFill>
                <a:latin typeface="Carelia"/>
              </a:rPr>
              <a:t>Researching YOUBIKE data for data coordination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9462" y="5664324"/>
            <a:ext cx="7742723" cy="4187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35"/>
              </a:lnSpc>
            </a:pPr>
            <a:r>
              <a:rPr lang="en-US" sz="3953" dirty="0">
                <a:solidFill>
                  <a:srgbClr val="01070A"/>
                </a:solidFill>
                <a:latin typeface="Dosis"/>
                <a:ea typeface="Dosis"/>
              </a:rPr>
              <a:t>            組長：C111181114   </a:t>
            </a:r>
            <a:r>
              <a:rPr lang="en-US" sz="3953" dirty="0" err="1">
                <a:solidFill>
                  <a:srgbClr val="01070A"/>
                </a:solidFill>
                <a:latin typeface="Dosis"/>
                <a:ea typeface="Dosis"/>
              </a:rPr>
              <a:t>林沁頤</a:t>
            </a:r>
            <a:endParaRPr lang="en-US" sz="3953" dirty="0">
              <a:solidFill>
                <a:srgbClr val="01070A"/>
              </a:solidFill>
              <a:latin typeface="Dosis"/>
              <a:ea typeface="Dosis"/>
            </a:endParaRPr>
          </a:p>
          <a:p>
            <a:pPr algn="just">
              <a:lnSpc>
                <a:spcPts val="5535"/>
              </a:lnSpc>
            </a:pPr>
            <a:r>
              <a:rPr lang="en-US" sz="3953" dirty="0">
                <a:solidFill>
                  <a:srgbClr val="01070A"/>
                </a:solidFill>
                <a:latin typeface="Dosis"/>
                <a:ea typeface="Dosis"/>
              </a:rPr>
              <a:t>            組員：C111181103  </a:t>
            </a:r>
            <a:r>
              <a:rPr lang="en-US" sz="3953" dirty="0" err="1">
                <a:solidFill>
                  <a:srgbClr val="01070A"/>
                </a:solidFill>
                <a:latin typeface="Dosis"/>
                <a:ea typeface="Dosis"/>
              </a:rPr>
              <a:t>黃湞淯</a:t>
            </a:r>
            <a:endParaRPr lang="en-US" sz="3953" dirty="0">
              <a:solidFill>
                <a:srgbClr val="01070A"/>
              </a:solidFill>
              <a:latin typeface="Dosis"/>
              <a:ea typeface="Dosis"/>
            </a:endParaRPr>
          </a:p>
          <a:p>
            <a:pPr algn="just">
              <a:lnSpc>
                <a:spcPts val="5535"/>
              </a:lnSpc>
            </a:pPr>
            <a:r>
              <a:rPr lang="en-US" sz="3953" dirty="0">
                <a:solidFill>
                  <a:srgbClr val="01070A"/>
                </a:solidFill>
                <a:latin typeface="Dosis"/>
                <a:ea typeface="Dosis"/>
              </a:rPr>
              <a:t>                           C111181118   </a:t>
            </a:r>
            <a:r>
              <a:rPr lang="en-US" sz="3953" dirty="0" err="1">
                <a:solidFill>
                  <a:srgbClr val="01070A"/>
                </a:solidFill>
                <a:latin typeface="Dosis"/>
                <a:ea typeface="Dosis"/>
              </a:rPr>
              <a:t>張芸瑄</a:t>
            </a:r>
            <a:endParaRPr lang="en-US" sz="3953" dirty="0">
              <a:solidFill>
                <a:srgbClr val="01070A"/>
              </a:solidFill>
              <a:latin typeface="Dosis"/>
              <a:ea typeface="Dosis"/>
            </a:endParaRPr>
          </a:p>
          <a:p>
            <a:pPr algn="just">
              <a:lnSpc>
                <a:spcPts val="5535"/>
              </a:lnSpc>
            </a:pPr>
            <a:r>
              <a:rPr lang="en-US" sz="3953" dirty="0">
                <a:solidFill>
                  <a:srgbClr val="01070A"/>
                </a:solidFill>
                <a:latin typeface="Dosis"/>
                <a:ea typeface="Dosis"/>
              </a:rPr>
              <a:t>                           C111181119   </a:t>
            </a:r>
            <a:r>
              <a:rPr lang="en-US" sz="3953" dirty="0" err="1">
                <a:solidFill>
                  <a:srgbClr val="01070A"/>
                </a:solidFill>
                <a:latin typeface="Dosis"/>
                <a:ea typeface="Dosis"/>
              </a:rPr>
              <a:t>徐硯琳</a:t>
            </a:r>
            <a:endParaRPr lang="en-US" sz="3953" dirty="0">
              <a:solidFill>
                <a:srgbClr val="01070A"/>
              </a:solidFill>
              <a:latin typeface="Dosis"/>
              <a:ea typeface="Dosis"/>
            </a:endParaRPr>
          </a:p>
          <a:p>
            <a:pPr algn="just">
              <a:lnSpc>
                <a:spcPts val="5535"/>
              </a:lnSpc>
            </a:pPr>
            <a:r>
              <a:rPr lang="en-US" sz="3953" dirty="0">
                <a:solidFill>
                  <a:srgbClr val="01070A"/>
                </a:solidFill>
                <a:latin typeface="Dosis"/>
                <a:ea typeface="Dosis"/>
              </a:rPr>
              <a:t>                           C111181139  洪書婷</a:t>
            </a:r>
          </a:p>
          <a:p>
            <a:pPr algn="just">
              <a:lnSpc>
                <a:spcPts val="5535"/>
              </a:lnSpc>
            </a:pPr>
            <a:r>
              <a:rPr lang="en-US" sz="3953" dirty="0">
                <a:solidFill>
                  <a:srgbClr val="01070A"/>
                </a:solidFill>
                <a:latin typeface="Dosis"/>
              </a:rPr>
              <a:t>             </a:t>
            </a:r>
            <a:r>
              <a:rPr lang="en-US" sz="3953" dirty="0" err="1">
                <a:solidFill>
                  <a:srgbClr val="01070A"/>
                </a:solidFill>
                <a:ea typeface="Dosis"/>
              </a:rPr>
              <a:t>指導教授</a:t>
            </a:r>
            <a:r>
              <a:rPr lang="en-US" sz="3953" dirty="0">
                <a:solidFill>
                  <a:srgbClr val="01070A"/>
                </a:solidFill>
                <a:ea typeface="Dosis"/>
              </a:rPr>
              <a:t>　        </a:t>
            </a:r>
            <a:r>
              <a:rPr lang="en-US" sz="3953" dirty="0" err="1">
                <a:solidFill>
                  <a:srgbClr val="01070A"/>
                </a:solidFill>
                <a:ea typeface="Dosis"/>
              </a:rPr>
              <a:t>張珀銀</a:t>
            </a:r>
            <a:endParaRPr lang="en-US" sz="3953" dirty="0">
              <a:solidFill>
                <a:srgbClr val="01070A"/>
              </a:solidFill>
              <a:ea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44734"/>
            <a:ext cx="16230600" cy="6713566"/>
          </a:xfrm>
          <a:custGeom>
            <a:avLst/>
            <a:gdLst/>
            <a:ahLst/>
            <a:cxnLst/>
            <a:rect l="l" t="t" r="r" b="b"/>
            <a:pathLst>
              <a:path w="16230600" h="6713566">
                <a:moveTo>
                  <a:pt x="0" y="0"/>
                </a:moveTo>
                <a:lnTo>
                  <a:pt x="16230600" y="0"/>
                </a:lnTo>
                <a:lnTo>
                  <a:pt x="16230600" y="6713566"/>
                </a:lnTo>
                <a:lnTo>
                  <a:pt x="0" y="6713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127962" y="1257884"/>
            <a:ext cx="8032075" cy="77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6"/>
              </a:lnSpc>
            </a:pPr>
            <a:r>
              <a:rPr lang="en-US" sz="4597">
                <a:solidFill>
                  <a:srgbClr val="000000"/>
                </a:solidFill>
                <a:latin typeface="Noto Sans T Chinese"/>
                <a:ea typeface="Noto Sans T Chinese"/>
              </a:rPr>
              <a:t>臺北市UBike近期租賃次數總計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8968" y="1760572"/>
            <a:ext cx="14650064" cy="7379489"/>
            <a:chOff x="0" y="0"/>
            <a:chExt cx="4491524" cy="22624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91524" cy="2262458"/>
            </a:xfrm>
            <a:custGeom>
              <a:avLst/>
              <a:gdLst/>
              <a:ahLst/>
              <a:cxnLst/>
              <a:rect l="l" t="t" r="r" b="b"/>
              <a:pathLst>
                <a:path w="4491524" h="2262458">
                  <a:moveTo>
                    <a:pt x="5813" y="0"/>
                  </a:moveTo>
                  <a:lnTo>
                    <a:pt x="4485710" y="0"/>
                  </a:lnTo>
                  <a:cubicBezTo>
                    <a:pt x="4487252" y="0"/>
                    <a:pt x="4488731" y="612"/>
                    <a:pt x="4489821" y="1703"/>
                  </a:cubicBezTo>
                  <a:cubicBezTo>
                    <a:pt x="4490911" y="2793"/>
                    <a:pt x="4491524" y="4271"/>
                    <a:pt x="4491524" y="5813"/>
                  </a:cubicBezTo>
                  <a:lnTo>
                    <a:pt x="4491524" y="2256645"/>
                  </a:lnTo>
                  <a:cubicBezTo>
                    <a:pt x="4491524" y="2258187"/>
                    <a:pt x="4490911" y="2259665"/>
                    <a:pt x="4489821" y="2260755"/>
                  </a:cubicBezTo>
                  <a:cubicBezTo>
                    <a:pt x="4488731" y="2261845"/>
                    <a:pt x="4487252" y="2262458"/>
                    <a:pt x="4485710" y="2262458"/>
                  </a:cubicBezTo>
                  <a:lnTo>
                    <a:pt x="5813" y="2262458"/>
                  </a:lnTo>
                  <a:cubicBezTo>
                    <a:pt x="4271" y="2262458"/>
                    <a:pt x="2793" y="2261845"/>
                    <a:pt x="1703" y="2260755"/>
                  </a:cubicBezTo>
                  <a:cubicBezTo>
                    <a:pt x="612" y="2259665"/>
                    <a:pt x="0" y="2258187"/>
                    <a:pt x="0" y="2256645"/>
                  </a:cubicBezTo>
                  <a:lnTo>
                    <a:pt x="0" y="5813"/>
                  </a:lnTo>
                  <a:cubicBezTo>
                    <a:pt x="0" y="4271"/>
                    <a:pt x="612" y="2793"/>
                    <a:pt x="1703" y="1703"/>
                  </a:cubicBezTo>
                  <a:cubicBezTo>
                    <a:pt x="2793" y="612"/>
                    <a:pt x="4271" y="0"/>
                    <a:pt x="58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91524" cy="2310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9671" y="6753080"/>
            <a:ext cx="3584090" cy="3192451"/>
          </a:xfrm>
          <a:custGeom>
            <a:avLst/>
            <a:gdLst/>
            <a:ahLst/>
            <a:cxnLst/>
            <a:rect l="l" t="t" r="r" b="b"/>
            <a:pathLst>
              <a:path w="3584090" h="3192451">
                <a:moveTo>
                  <a:pt x="0" y="0"/>
                </a:moveTo>
                <a:lnTo>
                  <a:pt x="3584090" y="0"/>
                </a:lnTo>
                <a:lnTo>
                  <a:pt x="3584090" y="3192451"/>
                </a:lnTo>
                <a:lnTo>
                  <a:pt x="0" y="3192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1437982">
            <a:off x="14323702" y="511342"/>
            <a:ext cx="3160431" cy="3028267"/>
          </a:xfrm>
          <a:custGeom>
            <a:avLst/>
            <a:gdLst/>
            <a:ahLst/>
            <a:cxnLst/>
            <a:rect l="l" t="t" r="r" b="b"/>
            <a:pathLst>
              <a:path w="3160431" h="3028267">
                <a:moveTo>
                  <a:pt x="0" y="0"/>
                </a:moveTo>
                <a:lnTo>
                  <a:pt x="3160431" y="0"/>
                </a:lnTo>
                <a:lnTo>
                  <a:pt x="3160431" y="3028267"/>
                </a:lnTo>
                <a:lnTo>
                  <a:pt x="0" y="3028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845349" y="4551362"/>
            <a:ext cx="4597301" cy="1184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000000"/>
                </a:solidFill>
                <a:ea typeface="Noto Sans T Chinese Bold"/>
              </a:rPr>
              <a:t>研究方法</a:t>
            </a:r>
            <a:endParaRPr lang="en-US" sz="6999" dirty="0">
              <a:solidFill>
                <a:srgbClr val="000000"/>
              </a:solidFill>
              <a:ea typeface="Noto Sans T Chinese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-5506261">
            <a:off x="12371714" y="9304443"/>
            <a:ext cx="583275" cy="506359"/>
            <a:chOff x="0" y="0"/>
            <a:chExt cx="812800" cy="7056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05617"/>
            </a:xfrm>
            <a:custGeom>
              <a:avLst/>
              <a:gdLst/>
              <a:ahLst/>
              <a:cxnLst/>
              <a:rect l="l" t="t" r="r" b="b"/>
              <a:pathLst>
                <a:path w="812800" h="705617">
                  <a:moveTo>
                    <a:pt x="406400" y="0"/>
                  </a:moveTo>
                  <a:lnTo>
                    <a:pt x="812800" y="705617"/>
                  </a:lnTo>
                  <a:lnTo>
                    <a:pt x="0" y="70561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67FA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79983"/>
              <a:ext cx="558800" cy="375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093428"/>
            <a:ext cx="6393051" cy="4114800"/>
          </a:xfrm>
          <a:custGeom>
            <a:avLst/>
            <a:gdLst/>
            <a:ahLst/>
            <a:cxnLst/>
            <a:rect l="l" t="t" r="r" b="b"/>
            <a:pathLst>
              <a:path w="6393051" h="4114800">
                <a:moveTo>
                  <a:pt x="0" y="0"/>
                </a:moveTo>
                <a:lnTo>
                  <a:pt x="6393051" y="0"/>
                </a:lnTo>
                <a:lnTo>
                  <a:pt x="63930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6393051" y="250774"/>
            <a:ext cx="5940974" cy="9606171"/>
          </a:xfrm>
          <a:custGeom>
            <a:avLst/>
            <a:gdLst/>
            <a:ahLst/>
            <a:cxnLst/>
            <a:rect l="l" t="t" r="r" b="b"/>
            <a:pathLst>
              <a:path w="5940974" h="9606171">
                <a:moveTo>
                  <a:pt x="0" y="0"/>
                </a:moveTo>
                <a:lnTo>
                  <a:pt x="5940974" y="0"/>
                </a:lnTo>
                <a:lnTo>
                  <a:pt x="5940974" y="9606171"/>
                </a:lnTo>
                <a:lnTo>
                  <a:pt x="0" y="9606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925423" y="9271997"/>
            <a:ext cx="5435905" cy="51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1E3F48"/>
                </a:solidFill>
                <a:latin typeface="Noto Sans T Chinese"/>
                <a:ea typeface="Noto Sans T Chinese"/>
              </a:rPr>
              <a:t>youbike台北市站位每月使用量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79203" y="1313708"/>
            <a:ext cx="230374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Noto Sans T Chinese"/>
                <a:ea typeface="Noto Sans T Chinese"/>
              </a:rPr>
              <a:t>資料集1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133" y="1206329"/>
            <a:ext cx="16679167" cy="8275503"/>
          </a:xfrm>
          <a:custGeom>
            <a:avLst/>
            <a:gdLst/>
            <a:ahLst/>
            <a:cxnLst/>
            <a:rect l="l" t="t" r="r" b="b"/>
            <a:pathLst>
              <a:path w="16679167" h="8275503">
                <a:moveTo>
                  <a:pt x="0" y="0"/>
                </a:moveTo>
                <a:lnTo>
                  <a:pt x="16679167" y="0"/>
                </a:lnTo>
                <a:lnTo>
                  <a:pt x="16679167" y="8275503"/>
                </a:lnTo>
                <a:lnTo>
                  <a:pt x="0" y="827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204737" y="2998821"/>
          <a:ext cx="13878525" cy="6705600"/>
        </p:xfrm>
        <a:graphic>
          <a:graphicData uri="http://schemas.openxmlformats.org/drawingml/2006/table">
            <a:tbl>
              <a:tblPr/>
              <a:tblGrid>
                <a:gridCol w="3096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3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9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2731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Accuracy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Recall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Precious 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F1_Score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0956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  <a:ea typeface="Carelia"/>
                        </a:rPr>
                        <a:t>邏輯迴歸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40 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100 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40 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57 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0956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  <a:ea typeface="Carelia"/>
                        </a:rPr>
                        <a:t>支持向量機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60 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50 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50 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50 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0956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  <a:ea typeface="Carelia"/>
                        </a:rPr>
                        <a:t>隨機森林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80 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100 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66 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80 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148747" y="904875"/>
            <a:ext cx="5990506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1070A"/>
                </a:solidFill>
                <a:latin typeface="Carelia"/>
                <a:ea typeface="Carelia"/>
              </a:rPr>
              <a:t>評估指標-分類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4737" y="1715829"/>
            <a:ext cx="3683298" cy="83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  <a:spcBef>
                <a:spcPct val="0"/>
              </a:spcBef>
            </a:pPr>
            <a:r>
              <a:rPr lang="en-US" sz="4821">
                <a:solidFill>
                  <a:srgbClr val="01070A"/>
                </a:solidFill>
                <a:latin typeface="Noto Sans T Chinese"/>
                <a:ea typeface="Noto Sans T Chinese"/>
              </a:rPr>
              <a:t>資料集1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066514" y="7441004"/>
            <a:ext cx="284555" cy="248986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67FA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2682726"/>
            <a:ext cx="18467000" cy="4155075"/>
          </a:xfrm>
          <a:custGeom>
            <a:avLst/>
            <a:gdLst/>
            <a:ahLst/>
            <a:cxnLst/>
            <a:rect l="l" t="t" r="r" b="b"/>
            <a:pathLst>
              <a:path w="18467000" h="4155075">
                <a:moveTo>
                  <a:pt x="0" y="0"/>
                </a:moveTo>
                <a:lnTo>
                  <a:pt x="18467000" y="0"/>
                </a:lnTo>
                <a:lnTo>
                  <a:pt x="18467000" y="4155075"/>
                </a:lnTo>
                <a:lnTo>
                  <a:pt x="0" y="4155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27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529483" y="7279871"/>
            <a:ext cx="7871003" cy="51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1E3F48"/>
                </a:solidFill>
                <a:latin typeface="Noto Sans T Chinese"/>
                <a:ea typeface="Noto Sans T Chinese"/>
              </a:rPr>
              <a:t>新竹市公共自行車租賃系統(youbike)使用資料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4605" y="933450"/>
            <a:ext cx="230374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Noto Sans T Chinese"/>
                <a:ea typeface="Noto Sans T Chinese"/>
              </a:rPr>
              <a:t>資料集2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41939" y="0"/>
            <a:ext cx="2934379" cy="10287000"/>
          </a:xfrm>
          <a:custGeom>
            <a:avLst/>
            <a:gdLst/>
            <a:ahLst/>
            <a:cxnLst/>
            <a:rect l="l" t="t" r="r" b="b"/>
            <a:pathLst>
              <a:path w="2934379" h="10287000">
                <a:moveTo>
                  <a:pt x="0" y="0"/>
                </a:moveTo>
                <a:lnTo>
                  <a:pt x="2934380" y="0"/>
                </a:lnTo>
                <a:lnTo>
                  <a:pt x="29343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514906" y="4586326"/>
            <a:ext cx="6400681" cy="95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ea typeface="Noto Sans T Chinese"/>
              </a:rPr>
              <a:t>統整後所使用的資料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6350">
            <a:off x="119527" y="8191598"/>
            <a:ext cx="1694915" cy="1996152"/>
          </a:xfrm>
          <a:custGeom>
            <a:avLst/>
            <a:gdLst/>
            <a:ahLst/>
            <a:cxnLst/>
            <a:rect l="l" t="t" r="r" b="b"/>
            <a:pathLst>
              <a:path w="1694915" h="1996152">
                <a:moveTo>
                  <a:pt x="0" y="0"/>
                </a:moveTo>
                <a:lnTo>
                  <a:pt x="1694915" y="0"/>
                </a:lnTo>
                <a:lnTo>
                  <a:pt x="1694915" y="1996153"/>
                </a:lnTo>
                <a:lnTo>
                  <a:pt x="0" y="1996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2289811" y="1028700"/>
            <a:ext cx="14750590" cy="8229600"/>
          </a:xfrm>
          <a:custGeom>
            <a:avLst/>
            <a:gdLst/>
            <a:ahLst/>
            <a:cxnLst/>
            <a:rect l="l" t="t" r="r" b="b"/>
            <a:pathLst>
              <a:path w="14750590" h="8229600">
                <a:moveTo>
                  <a:pt x="0" y="0"/>
                </a:moveTo>
                <a:lnTo>
                  <a:pt x="14750590" y="0"/>
                </a:lnTo>
                <a:lnTo>
                  <a:pt x="147505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295196" y="3012675"/>
          <a:ext cx="14964104" cy="6086476"/>
        </p:xfrm>
        <a:graphic>
          <a:graphicData uri="http://schemas.openxmlformats.org/drawingml/2006/table">
            <a:tbl>
              <a:tblPr/>
              <a:tblGrid>
                <a:gridCol w="318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5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1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161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Accuracy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Recall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Precious 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F1_Score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161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  <a:ea typeface="Carelia"/>
                        </a:rPr>
                        <a:t>邏輯迴歸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100 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50 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66 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161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  <a:ea typeface="Carelia"/>
                        </a:rPr>
                        <a:t>支持向量機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83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100 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75 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36 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161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  <a:ea typeface="Carelia"/>
                        </a:rPr>
                        <a:t>隨機森林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100 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100 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100 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Carelia"/>
                        </a:rPr>
                        <a:t>100 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295196" y="1715829"/>
            <a:ext cx="2166938" cy="82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Noto Sans T Chinese"/>
                <a:ea typeface="Noto Sans T Chinese"/>
              </a:rPr>
              <a:t>資料集2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48747" y="904875"/>
            <a:ext cx="5990506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1070A"/>
                </a:solidFill>
                <a:latin typeface="Noto Sans T Chinese"/>
                <a:ea typeface="Noto Sans T Chinese"/>
              </a:rPr>
              <a:t>評估指標-分類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209671" y="6753080"/>
            <a:ext cx="3584090" cy="3192451"/>
          </a:xfrm>
          <a:custGeom>
            <a:avLst/>
            <a:gdLst/>
            <a:ahLst/>
            <a:cxnLst/>
            <a:rect l="l" t="t" r="r" b="b"/>
            <a:pathLst>
              <a:path w="3584090" h="3192451">
                <a:moveTo>
                  <a:pt x="0" y="0"/>
                </a:moveTo>
                <a:lnTo>
                  <a:pt x="3584090" y="0"/>
                </a:lnTo>
                <a:lnTo>
                  <a:pt x="3584090" y="3192451"/>
                </a:lnTo>
                <a:lnTo>
                  <a:pt x="0" y="3192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1437982">
            <a:off x="14323702" y="511342"/>
            <a:ext cx="3160431" cy="3028267"/>
          </a:xfrm>
          <a:custGeom>
            <a:avLst/>
            <a:gdLst/>
            <a:ahLst/>
            <a:cxnLst/>
            <a:rect l="l" t="t" r="r" b="b"/>
            <a:pathLst>
              <a:path w="3160431" h="3028267">
                <a:moveTo>
                  <a:pt x="0" y="0"/>
                </a:moveTo>
                <a:lnTo>
                  <a:pt x="3160431" y="0"/>
                </a:lnTo>
                <a:lnTo>
                  <a:pt x="3160431" y="3028267"/>
                </a:lnTo>
                <a:lnTo>
                  <a:pt x="0" y="3028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366099" y="4489450"/>
            <a:ext cx="355580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ea typeface="Noto Sans T Chinese Bold"/>
              </a:rPr>
              <a:t>資料分析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622403" y="-589740"/>
            <a:ext cx="9048214" cy="12247451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1533936" y="5997190"/>
            <a:ext cx="4484027" cy="3261110"/>
          </a:xfrm>
          <a:custGeom>
            <a:avLst/>
            <a:gdLst/>
            <a:ahLst/>
            <a:cxnLst/>
            <a:rect l="l" t="t" r="r" b="b"/>
            <a:pathLst>
              <a:path w="4484027" h="3261110">
                <a:moveTo>
                  <a:pt x="4484027" y="0"/>
                </a:moveTo>
                <a:lnTo>
                  <a:pt x="0" y="0"/>
                </a:lnTo>
                <a:lnTo>
                  <a:pt x="0" y="3261110"/>
                </a:lnTo>
                <a:lnTo>
                  <a:pt x="4484027" y="3261110"/>
                </a:lnTo>
                <a:lnTo>
                  <a:pt x="44840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900443" y="895350"/>
            <a:ext cx="449213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1070A"/>
                </a:solidFill>
                <a:ea typeface="Carelia"/>
              </a:rPr>
              <a:t>目錄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67028" y="2404884"/>
            <a:ext cx="4558964" cy="605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0306" lvl="1" indent="-545153">
              <a:lnSpc>
                <a:spcPts val="8080"/>
              </a:lnSpc>
              <a:buFont typeface="Arial"/>
              <a:buChar char="•"/>
            </a:pPr>
            <a:r>
              <a:rPr lang="en-US" sz="5050" spc="439">
                <a:solidFill>
                  <a:srgbClr val="01070A"/>
                </a:solidFill>
                <a:ea typeface="Dosis"/>
              </a:rPr>
              <a:t>前言</a:t>
            </a:r>
          </a:p>
          <a:p>
            <a:pPr marL="1090306" lvl="1" indent="-545153">
              <a:lnSpc>
                <a:spcPts val="8080"/>
              </a:lnSpc>
              <a:buFont typeface="Arial"/>
              <a:buChar char="•"/>
            </a:pPr>
            <a:r>
              <a:rPr lang="en-US" sz="5050" spc="439">
                <a:solidFill>
                  <a:srgbClr val="01070A"/>
                </a:solidFill>
                <a:ea typeface="Dosis"/>
              </a:rPr>
              <a:t>文獻探討</a:t>
            </a:r>
          </a:p>
          <a:p>
            <a:pPr marL="1090306" lvl="1" indent="-545153">
              <a:lnSpc>
                <a:spcPts val="8080"/>
              </a:lnSpc>
              <a:buFont typeface="Arial"/>
              <a:buChar char="•"/>
            </a:pPr>
            <a:r>
              <a:rPr lang="en-US" sz="5050" spc="439">
                <a:solidFill>
                  <a:srgbClr val="01070A"/>
                </a:solidFill>
                <a:ea typeface="Dosis"/>
              </a:rPr>
              <a:t>研究方法</a:t>
            </a:r>
          </a:p>
          <a:p>
            <a:pPr marL="1090306" lvl="1" indent="-545153">
              <a:lnSpc>
                <a:spcPts val="8080"/>
              </a:lnSpc>
              <a:buFont typeface="Arial"/>
              <a:buChar char="•"/>
            </a:pPr>
            <a:r>
              <a:rPr lang="en-US" sz="5050" spc="439">
                <a:solidFill>
                  <a:srgbClr val="01070A"/>
                </a:solidFill>
                <a:ea typeface="Dosis"/>
              </a:rPr>
              <a:t>資料分析</a:t>
            </a:r>
          </a:p>
          <a:p>
            <a:pPr marL="1090306" lvl="1" indent="-545153">
              <a:lnSpc>
                <a:spcPts val="8080"/>
              </a:lnSpc>
              <a:buFont typeface="Arial"/>
              <a:buChar char="•"/>
            </a:pPr>
            <a:r>
              <a:rPr lang="en-US" sz="5050" spc="439">
                <a:solidFill>
                  <a:srgbClr val="01070A"/>
                </a:solidFill>
                <a:ea typeface="Dosis"/>
              </a:rPr>
              <a:t>預期結果</a:t>
            </a:r>
          </a:p>
          <a:p>
            <a:pPr marL="1090306" lvl="1" indent="-545153">
              <a:lnSpc>
                <a:spcPts val="8080"/>
              </a:lnSpc>
              <a:buFont typeface="Arial"/>
              <a:buChar char="•"/>
            </a:pPr>
            <a:r>
              <a:rPr lang="en-US" sz="5050" spc="439">
                <a:solidFill>
                  <a:srgbClr val="01070A"/>
                </a:solidFill>
                <a:ea typeface="Dosis"/>
              </a:rPr>
              <a:t>預期結論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028700" y="5667336"/>
            <a:ext cx="3190321" cy="3316969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881264" y="1408112"/>
            <a:ext cx="10525472" cy="8878888"/>
          </a:xfrm>
          <a:custGeom>
            <a:avLst/>
            <a:gdLst/>
            <a:ahLst/>
            <a:cxnLst/>
            <a:rect l="l" t="t" r="r" b="b"/>
            <a:pathLst>
              <a:path w="10525472" h="8878888">
                <a:moveTo>
                  <a:pt x="0" y="0"/>
                </a:moveTo>
                <a:lnTo>
                  <a:pt x="10525472" y="0"/>
                </a:lnTo>
                <a:lnTo>
                  <a:pt x="10525472" y="8878888"/>
                </a:lnTo>
                <a:lnTo>
                  <a:pt x="0" y="8878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922223" y="544513"/>
            <a:ext cx="1244355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1070A"/>
                </a:solidFill>
                <a:ea typeface="Carelia"/>
              </a:rPr>
              <a:t>資料敘述統計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2632" y="2164706"/>
            <a:ext cx="17454440" cy="5954375"/>
          </a:xfrm>
          <a:custGeom>
            <a:avLst/>
            <a:gdLst/>
            <a:ahLst/>
            <a:cxnLst/>
            <a:rect l="l" t="t" r="r" b="b"/>
            <a:pathLst>
              <a:path w="17454440" h="5954375">
                <a:moveTo>
                  <a:pt x="0" y="0"/>
                </a:moveTo>
                <a:lnTo>
                  <a:pt x="17454440" y="0"/>
                </a:lnTo>
                <a:lnTo>
                  <a:pt x="17454440" y="5954375"/>
                </a:lnTo>
                <a:lnTo>
                  <a:pt x="0" y="595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6" r="-1606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3158" y="221435"/>
            <a:ext cx="11261684" cy="9844130"/>
          </a:xfrm>
          <a:custGeom>
            <a:avLst/>
            <a:gdLst/>
            <a:ahLst/>
            <a:cxnLst/>
            <a:rect l="l" t="t" r="r" b="b"/>
            <a:pathLst>
              <a:path w="11261684" h="9844130">
                <a:moveTo>
                  <a:pt x="0" y="0"/>
                </a:moveTo>
                <a:lnTo>
                  <a:pt x="11261684" y="0"/>
                </a:lnTo>
                <a:lnTo>
                  <a:pt x="11261684" y="9844130"/>
                </a:lnTo>
                <a:lnTo>
                  <a:pt x="0" y="984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2991" y="784051"/>
            <a:ext cx="16542019" cy="8718898"/>
          </a:xfrm>
          <a:custGeom>
            <a:avLst/>
            <a:gdLst/>
            <a:ahLst/>
            <a:cxnLst/>
            <a:rect l="l" t="t" r="r" b="b"/>
            <a:pathLst>
              <a:path w="16542019" h="8718898">
                <a:moveTo>
                  <a:pt x="0" y="0"/>
                </a:moveTo>
                <a:lnTo>
                  <a:pt x="16542018" y="0"/>
                </a:lnTo>
                <a:lnTo>
                  <a:pt x="16542018" y="8718898"/>
                </a:lnTo>
                <a:lnTo>
                  <a:pt x="0" y="871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1842" cy="2452800"/>
            </a:xfrm>
            <a:custGeom>
              <a:avLst/>
              <a:gdLst/>
              <a:ahLst/>
              <a:cxnLst/>
              <a:rect l="l" t="t" r="r" b="b"/>
              <a:pathLst>
                <a:path w="4021842" h="2452800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73818" y="933053"/>
            <a:ext cx="12705720" cy="8334250"/>
            <a:chOff x="0" y="0"/>
            <a:chExt cx="3895412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895412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17286">
            <a:off x="13616329" y="287253"/>
            <a:ext cx="2853594" cy="3360764"/>
          </a:xfrm>
          <a:custGeom>
            <a:avLst/>
            <a:gdLst/>
            <a:ahLst/>
            <a:cxnLst/>
            <a:rect l="l" t="t" r="r" b="b"/>
            <a:pathLst>
              <a:path w="2853594" h="3360764">
                <a:moveTo>
                  <a:pt x="0" y="0"/>
                </a:moveTo>
                <a:lnTo>
                  <a:pt x="2853594" y="0"/>
                </a:lnTo>
                <a:lnTo>
                  <a:pt x="2853594" y="3360764"/>
                </a:lnTo>
                <a:lnTo>
                  <a:pt x="0" y="3360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2225464" y="239562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779341" y="1305337"/>
            <a:ext cx="88946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 u="none" strike="noStrike">
                <a:solidFill>
                  <a:srgbClr val="01070A"/>
                </a:solidFill>
                <a:ea typeface="Noto Sans T Chinese Bold"/>
              </a:rPr>
              <a:t>預期結果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45048" y="3145873"/>
            <a:ext cx="11228725" cy="454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1"/>
              </a:lnSpc>
            </a:pPr>
            <a:r>
              <a:rPr lang="en-US" sz="4199">
                <a:solidFill>
                  <a:srgbClr val="01070A"/>
                </a:solidFill>
                <a:latin typeface="Noto Sans T Chinese"/>
              </a:rPr>
              <a:t>1.</a:t>
            </a:r>
            <a:r>
              <a:rPr lang="en-US" sz="4199">
                <a:solidFill>
                  <a:srgbClr val="01070A"/>
                </a:solidFill>
                <a:ea typeface="Noto Sans T Chinese"/>
              </a:rPr>
              <a:t>不同地區使用模式的差異和共通性</a:t>
            </a:r>
          </a:p>
          <a:p>
            <a:pPr>
              <a:lnSpc>
                <a:spcPts val="9281"/>
              </a:lnSpc>
            </a:pPr>
            <a:r>
              <a:rPr lang="en-US" sz="4199">
                <a:solidFill>
                  <a:srgbClr val="01070A"/>
                </a:solidFill>
                <a:latin typeface="Noto Sans T Chinese"/>
                <a:ea typeface="Noto Sans T Chinese"/>
              </a:rPr>
              <a:t>2.進行租車量的每月和長期趨勢使用量變化分析</a:t>
            </a:r>
          </a:p>
          <a:p>
            <a:pPr>
              <a:lnSpc>
                <a:spcPts val="9281"/>
              </a:lnSpc>
            </a:pPr>
            <a:r>
              <a:rPr lang="en-US" sz="4199">
                <a:solidFill>
                  <a:srgbClr val="01070A"/>
                </a:solidFill>
                <a:latin typeface="Noto Sans T Chinese"/>
              </a:rPr>
              <a:t>3.</a:t>
            </a:r>
            <a:r>
              <a:rPr lang="en-US" sz="4199">
                <a:solidFill>
                  <a:srgbClr val="01070A"/>
                </a:solidFill>
                <a:ea typeface="Noto Sans T Chinese"/>
              </a:rPr>
              <a:t>站點管理和服務建議</a:t>
            </a:r>
          </a:p>
          <a:p>
            <a:pPr>
              <a:lnSpc>
                <a:spcPts val="9281"/>
              </a:lnSpc>
            </a:pPr>
            <a:r>
              <a:rPr lang="en-US" sz="4199">
                <a:solidFill>
                  <a:srgbClr val="01070A"/>
                </a:solidFill>
                <a:latin typeface="Noto Sans T Chinese"/>
              </a:rPr>
              <a:t>4.</a:t>
            </a:r>
            <a:r>
              <a:rPr lang="en-US" sz="4199">
                <a:solidFill>
                  <a:srgbClr val="01070A"/>
                </a:solidFill>
                <a:ea typeface="Noto Sans T Chinese"/>
              </a:rPr>
              <a:t>市民使用行為的分析和政策建議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1842" cy="2452800"/>
            </a:xfrm>
            <a:custGeom>
              <a:avLst/>
              <a:gdLst/>
              <a:ahLst/>
              <a:cxnLst/>
              <a:rect l="l" t="t" r="r" b="b"/>
              <a:pathLst>
                <a:path w="4021842" h="2452800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02393" y="933053"/>
            <a:ext cx="12705720" cy="8334250"/>
            <a:chOff x="0" y="0"/>
            <a:chExt cx="3895412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3895412" cy="262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17286">
            <a:off x="13276239" y="522104"/>
            <a:ext cx="3016491" cy="3552612"/>
          </a:xfrm>
          <a:custGeom>
            <a:avLst/>
            <a:gdLst/>
            <a:ahLst/>
            <a:cxnLst/>
            <a:rect l="l" t="t" r="r" b="b"/>
            <a:pathLst>
              <a:path w="3016491" h="3552612">
                <a:moveTo>
                  <a:pt x="0" y="0"/>
                </a:moveTo>
                <a:lnTo>
                  <a:pt x="3016491" y="0"/>
                </a:lnTo>
                <a:lnTo>
                  <a:pt x="3016491" y="3552612"/>
                </a:lnTo>
                <a:lnTo>
                  <a:pt x="0" y="3552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2225464" y="239562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493027" y="1312771"/>
            <a:ext cx="88946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 u="none" strike="noStrike">
                <a:solidFill>
                  <a:srgbClr val="01070A"/>
                </a:solidFill>
                <a:ea typeface="Noto Sans T Chinese Bold"/>
              </a:rPr>
              <a:t>預期結論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1443" y="9172053"/>
            <a:ext cx="1270572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464631" y="3794439"/>
            <a:ext cx="9978009" cy="398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1070A"/>
                </a:solidFill>
                <a:ea typeface="Noto Sans T Chinese"/>
              </a:rPr>
              <a:t>分析不同站點之間的使用量差異，可以揭示熱門站點和需求較低站點之間的差異，為優化自行車共享系統的運作提供參考。可能會提出一些措施，如增加投放量、改善周邊交通條件、加強宣傳推廣等，以平衡各站點的使用量，提高整體系統的效率和服務水平。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93027" y="2978030"/>
            <a:ext cx="9365584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01070A"/>
                </a:solidFill>
                <a:ea typeface="Noto Sans T Chinese"/>
              </a:rPr>
              <a:t>站點優化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47017" y="1590978"/>
            <a:ext cx="819396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 u="none" strike="noStrike">
                <a:solidFill>
                  <a:srgbClr val="01070A"/>
                </a:solidFill>
                <a:ea typeface="Noto Sans T Chinese Bold"/>
              </a:rPr>
              <a:t>參考文獻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088089"/>
            <a:ext cx="16053602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u="sng">
                <a:solidFill>
                  <a:srgbClr val="01070A"/>
                </a:solidFill>
                <a:latin typeface="Noto Sans T Chinese"/>
                <a:hlinkClick r:id="rId2" tooltip="https://data.gov.tw/dataset/67784"/>
              </a:rPr>
              <a:t>https://www.youbike.com.tw/region/taipei/operation/</a:t>
            </a:r>
          </a:p>
          <a:p>
            <a:pPr>
              <a:lnSpc>
                <a:spcPts val="4899"/>
              </a:lnSpc>
            </a:pPr>
            <a:r>
              <a:rPr lang="en-US" sz="3499" u="sng">
                <a:solidFill>
                  <a:srgbClr val="01070A"/>
                </a:solidFill>
                <a:latin typeface="Noto Sans T Chinese"/>
              </a:rPr>
              <a:t>https://data.gov.tw/dataset/67784</a:t>
            </a:r>
          </a:p>
          <a:p>
            <a:pPr>
              <a:lnSpc>
                <a:spcPts val="4899"/>
              </a:lnSpc>
            </a:pPr>
            <a:r>
              <a:rPr lang="en-US" sz="3499" u="sng">
                <a:solidFill>
                  <a:srgbClr val="01070A"/>
                </a:solidFill>
                <a:latin typeface="Noto Sans T Chinese"/>
              </a:rPr>
              <a:t>https://data.gov.tw/dataset/135775</a:t>
            </a:r>
          </a:p>
          <a:p>
            <a:pPr>
              <a:lnSpc>
                <a:spcPts val="4899"/>
              </a:lnSpc>
            </a:pPr>
            <a:r>
              <a:rPr lang="en-US" sz="3499" u="sng">
                <a:solidFill>
                  <a:srgbClr val="01070A"/>
                </a:solidFill>
                <a:latin typeface="Noto Sans T Chinese"/>
              </a:rPr>
              <a:t>https://www.dot.gov.taipei/News_Content.aspx?n=D739A9F6B5C0AB95&amp;sms=72544237BBE4C5F6&amp;s=8D8C3AC6B6F93146&amp;ccms_cs=1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43216" y="1531937"/>
          <a:ext cx="17201569" cy="8755063"/>
        </p:xfrm>
        <a:graphic>
          <a:graphicData uri="http://schemas.openxmlformats.org/drawingml/2006/table">
            <a:tbl>
              <a:tblPr/>
              <a:tblGrid>
                <a:gridCol w="1483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7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9742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u="none" strike="noStrike">
                          <a:solidFill>
                            <a:srgbClr val="000000"/>
                          </a:solidFill>
                          <a:ea typeface="Open Sans Bold"/>
                        </a:rPr>
                        <a:t>姓名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Open Sans Bold"/>
                        </a:rPr>
                        <a:t>研究資料主題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u="none" strike="noStrik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</a:rPr>
                        <a:t>使用工具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</a:rPr>
                        <a:t>專案GitHub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5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Open Sans"/>
                        </a:rPr>
                        <a:t>黃湞淯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"/>
                          <a:ea typeface="Open Sans"/>
                        </a:rPr>
                        <a:t>YouBike台北市站位每月使用量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</a:rPr>
                        <a:t>Excle、VScode、GPT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"/>
                        </a:rPr>
                        <a:t>https://github.com/ZhenYu0918/midterm_exam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5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Open Sans"/>
                        </a:rPr>
                        <a:t>徐硯琳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"/>
                          <a:ea typeface="Open Sans"/>
                        </a:rPr>
                        <a:t>YouBike台北市站位每月使用量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</a:rPr>
                        <a:t>Excle、VScode、GPT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5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Open Sans"/>
                        </a:rPr>
                        <a:t>林沁頤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"/>
                          <a:ea typeface="Open Sans"/>
                        </a:rPr>
                        <a:t>新竹市公共自行車租賃系統(YouBike)使用資料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</a:rPr>
                        <a:t>Excle、VScode、GPT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15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Open Sans"/>
                        </a:rPr>
                        <a:t>張芸瑄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"/>
                          <a:ea typeface="Open Sans"/>
                        </a:rPr>
                        <a:t>新竹市公共自行車租賃系統(YouBike)使用資料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</a:rPr>
                        <a:t>Excle、VScode、GPT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"/>
                        </a:rPr>
                        <a:t>https://github.com/C111181118/c111181118.github.io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52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Open Sans"/>
                        </a:rPr>
                        <a:t>洪書婷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"/>
                          <a:ea typeface="Open Sans"/>
                        </a:rPr>
                        <a:t>新竹市公共自行車租賃系統(YouBike)使用資料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</a:rPr>
                        <a:t>Excle、VScode、GPT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871246" y="372835"/>
            <a:ext cx="3091154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000000"/>
                </a:solidFill>
                <a:ea typeface="Noto Sans T Chinese Bold"/>
              </a:rPr>
              <a:t>工做分配</a:t>
            </a:r>
            <a:endParaRPr lang="en-US" sz="5000" dirty="0">
              <a:solidFill>
                <a:srgbClr val="000000"/>
              </a:solidFill>
              <a:ea typeface="Noto Sans T Chinese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483456" y="2365012"/>
            <a:ext cx="13321088" cy="365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Thank's For Watching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5320667" y="5922979"/>
            <a:ext cx="3639595" cy="3925054"/>
          </a:xfrm>
          <a:custGeom>
            <a:avLst/>
            <a:gdLst/>
            <a:ahLst/>
            <a:cxnLst/>
            <a:rect l="l" t="t" r="r" b="b"/>
            <a:pathLst>
              <a:path w="3639595" h="3925054">
                <a:moveTo>
                  <a:pt x="0" y="0"/>
                </a:moveTo>
                <a:lnTo>
                  <a:pt x="3639595" y="0"/>
                </a:lnTo>
                <a:lnTo>
                  <a:pt x="3639595" y="3925054"/>
                </a:lnTo>
                <a:lnTo>
                  <a:pt x="0" y="392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5620643" y="7240179"/>
            <a:ext cx="3039643" cy="840047"/>
          </a:xfrm>
          <a:custGeom>
            <a:avLst/>
            <a:gdLst/>
            <a:ahLst/>
            <a:cxnLst/>
            <a:rect l="l" t="t" r="r" b="b"/>
            <a:pathLst>
              <a:path w="3039643" h="840047">
                <a:moveTo>
                  <a:pt x="0" y="0"/>
                </a:moveTo>
                <a:lnTo>
                  <a:pt x="3039643" y="0"/>
                </a:lnTo>
                <a:lnTo>
                  <a:pt x="3039643" y="840047"/>
                </a:lnTo>
                <a:lnTo>
                  <a:pt x="0" y="840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858279" y="2166492"/>
            <a:ext cx="3623101" cy="3907266"/>
          </a:xfrm>
          <a:custGeom>
            <a:avLst/>
            <a:gdLst/>
            <a:ahLst/>
            <a:cxnLst/>
            <a:rect l="l" t="t" r="r" b="b"/>
            <a:pathLst>
              <a:path w="3623101" h="3907266">
                <a:moveTo>
                  <a:pt x="0" y="0"/>
                </a:moveTo>
                <a:lnTo>
                  <a:pt x="3623101" y="0"/>
                </a:lnTo>
                <a:lnTo>
                  <a:pt x="3623101" y="3907266"/>
                </a:lnTo>
                <a:lnTo>
                  <a:pt x="0" y="3907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132504" y="3737873"/>
            <a:ext cx="3074651" cy="849722"/>
          </a:xfrm>
          <a:custGeom>
            <a:avLst/>
            <a:gdLst/>
            <a:ahLst/>
            <a:cxnLst/>
            <a:rect l="l" t="t" r="r" b="b"/>
            <a:pathLst>
              <a:path w="3074651" h="849722">
                <a:moveTo>
                  <a:pt x="0" y="0"/>
                </a:moveTo>
                <a:lnTo>
                  <a:pt x="3074651" y="0"/>
                </a:lnTo>
                <a:lnTo>
                  <a:pt x="3074651" y="849722"/>
                </a:lnTo>
                <a:lnTo>
                  <a:pt x="0" y="84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792643" y="883156"/>
            <a:ext cx="670271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1070A"/>
                </a:solidFill>
                <a:ea typeface="Carelia"/>
              </a:rPr>
              <a:t>前言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5832" y="3723343"/>
            <a:ext cx="2327995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1070A"/>
                </a:solidFill>
                <a:ea typeface="Carelia"/>
              </a:rPr>
              <a:t>研究動機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20667" y="7380017"/>
            <a:ext cx="3675555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u="none" strike="noStrike">
                <a:solidFill>
                  <a:srgbClr val="01070A"/>
                </a:solidFill>
                <a:ea typeface="Carelia"/>
              </a:rPr>
              <a:t>研究問題</a:t>
            </a:r>
          </a:p>
        </p:txBody>
      </p:sp>
      <p:sp>
        <p:nvSpPr>
          <p:cNvPr id="10" name="Freeform 10"/>
          <p:cNvSpPr/>
          <p:nvPr/>
        </p:nvSpPr>
        <p:spPr>
          <a:xfrm>
            <a:off x="9685481" y="2166492"/>
            <a:ext cx="3623101" cy="3907266"/>
          </a:xfrm>
          <a:custGeom>
            <a:avLst/>
            <a:gdLst/>
            <a:ahLst/>
            <a:cxnLst/>
            <a:rect l="l" t="t" r="r" b="b"/>
            <a:pathLst>
              <a:path w="3623101" h="3907266">
                <a:moveTo>
                  <a:pt x="0" y="0"/>
                </a:moveTo>
                <a:lnTo>
                  <a:pt x="3623101" y="0"/>
                </a:lnTo>
                <a:lnTo>
                  <a:pt x="3623101" y="3907266"/>
                </a:lnTo>
                <a:lnTo>
                  <a:pt x="0" y="3907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9966806" y="3474581"/>
            <a:ext cx="2973407" cy="821741"/>
          </a:xfrm>
          <a:custGeom>
            <a:avLst/>
            <a:gdLst/>
            <a:ahLst/>
            <a:cxnLst/>
            <a:rect l="l" t="t" r="r" b="b"/>
            <a:pathLst>
              <a:path w="2973407" h="821741">
                <a:moveTo>
                  <a:pt x="0" y="0"/>
                </a:moveTo>
                <a:lnTo>
                  <a:pt x="2973407" y="0"/>
                </a:lnTo>
                <a:lnTo>
                  <a:pt x="2973407" y="821742"/>
                </a:lnTo>
                <a:lnTo>
                  <a:pt x="0" y="821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598437" y="3546918"/>
            <a:ext cx="3710145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u="none" strike="noStrike">
                <a:solidFill>
                  <a:srgbClr val="01070A"/>
                </a:solidFill>
                <a:ea typeface="Carelia"/>
              </a:rPr>
              <a:t>研究目的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109471" y="5922979"/>
            <a:ext cx="3623101" cy="3907266"/>
          </a:xfrm>
          <a:custGeom>
            <a:avLst/>
            <a:gdLst/>
            <a:ahLst/>
            <a:cxnLst/>
            <a:rect l="l" t="t" r="r" b="b"/>
            <a:pathLst>
              <a:path w="3623101" h="3907266">
                <a:moveTo>
                  <a:pt x="0" y="0"/>
                </a:moveTo>
                <a:lnTo>
                  <a:pt x="3623101" y="0"/>
                </a:lnTo>
                <a:lnTo>
                  <a:pt x="3623101" y="3907266"/>
                </a:lnTo>
                <a:lnTo>
                  <a:pt x="0" y="3907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4434318" y="7465742"/>
            <a:ext cx="2973407" cy="821741"/>
          </a:xfrm>
          <a:custGeom>
            <a:avLst/>
            <a:gdLst/>
            <a:ahLst/>
            <a:cxnLst/>
            <a:rect l="l" t="t" r="r" b="b"/>
            <a:pathLst>
              <a:path w="2973407" h="821741">
                <a:moveTo>
                  <a:pt x="0" y="0"/>
                </a:moveTo>
                <a:lnTo>
                  <a:pt x="2973407" y="0"/>
                </a:lnTo>
                <a:lnTo>
                  <a:pt x="2973407" y="821741"/>
                </a:lnTo>
                <a:lnTo>
                  <a:pt x="0" y="8217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4109471" y="7459048"/>
            <a:ext cx="3710145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u="none" strike="noStrike">
                <a:solidFill>
                  <a:srgbClr val="01070A"/>
                </a:solidFill>
                <a:ea typeface="Carelia"/>
              </a:rPr>
              <a:t>研究流程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53449" y="423815"/>
            <a:ext cx="16781101" cy="9439369"/>
          </a:xfrm>
          <a:custGeom>
            <a:avLst/>
            <a:gdLst/>
            <a:ahLst/>
            <a:cxnLst/>
            <a:rect l="l" t="t" r="r" b="b"/>
            <a:pathLst>
              <a:path w="16781101" h="9439369">
                <a:moveTo>
                  <a:pt x="0" y="0"/>
                </a:moveTo>
                <a:lnTo>
                  <a:pt x="16781102" y="0"/>
                </a:lnTo>
                <a:lnTo>
                  <a:pt x="16781102" y="9439370"/>
                </a:lnTo>
                <a:lnTo>
                  <a:pt x="0" y="9439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172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352226" y="1149191"/>
            <a:ext cx="3583548" cy="93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1"/>
              </a:lnSpc>
              <a:spcBef>
                <a:spcPct val="0"/>
              </a:spcBef>
            </a:pPr>
            <a:r>
              <a:rPr lang="en-US" sz="5494">
                <a:solidFill>
                  <a:srgbClr val="FFFFFF"/>
                </a:solidFill>
                <a:ea typeface="Noto Sans T Chinese Bold"/>
              </a:rPr>
              <a:t>研究動機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30146" y="3992434"/>
            <a:ext cx="11627708" cy="301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27"/>
              </a:lnSpc>
            </a:pPr>
            <a:r>
              <a:rPr lang="en-US" sz="4399" spc="246">
                <a:solidFill>
                  <a:srgbClr val="000000"/>
                </a:solidFill>
                <a:latin typeface="Noto Sans T Chinese"/>
                <a:ea typeface="Noto Sans T Chinese"/>
              </a:rPr>
              <a:t>Ubike於2012啟用，作為臺灣主要的公共自行車分享系統，其運營和管理對於提高城市出行效率和緩解交通壓力具有重要意義。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114558" y="515559"/>
            <a:ext cx="16454900" cy="9255881"/>
          </a:xfrm>
          <a:custGeom>
            <a:avLst/>
            <a:gdLst/>
            <a:ahLst/>
            <a:cxnLst/>
            <a:rect l="l" t="t" r="r" b="b"/>
            <a:pathLst>
              <a:path w="16454900" h="9255881">
                <a:moveTo>
                  <a:pt x="0" y="0"/>
                </a:moveTo>
                <a:lnTo>
                  <a:pt x="16454900" y="0"/>
                </a:lnTo>
                <a:lnTo>
                  <a:pt x="16454900" y="9255882"/>
                </a:lnTo>
                <a:lnTo>
                  <a:pt x="0" y="9255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172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550235" y="1186735"/>
            <a:ext cx="3583548" cy="93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1"/>
              </a:lnSpc>
              <a:spcBef>
                <a:spcPct val="0"/>
              </a:spcBef>
            </a:pPr>
            <a:r>
              <a:rPr lang="en-US" sz="5494">
                <a:solidFill>
                  <a:srgbClr val="FFFFFF"/>
                </a:solidFill>
                <a:ea typeface="Noto Sans T Chinese Bold"/>
              </a:rPr>
              <a:t>研究問題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84675" y="3626008"/>
            <a:ext cx="14714666" cy="5185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2739" lvl="1" indent="-476370" algn="just">
              <a:lnSpc>
                <a:spcPts val="8340"/>
              </a:lnSpc>
              <a:buAutoNum type="arabicPeriod"/>
            </a:pPr>
            <a:r>
              <a:rPr lang="en-US" sz="4412">
                <a:solidFill>
                  <a:srgbClr val="000000"/>
                </a:solidFill>
                <a:latin typeface="Noto Sans T Chinese"/>
                <a:ea typeface="Noto Sans T Chinese"/>
              </a:rPr>
              <a:t>YouBike使用量有何變化？ </a:t>
            </a:r>
          </a:p>
          <a:p>
            <a:pPr marL="952739" lvl="1" indent="-476370" algn="just">
              <a:lnSpc>
                <a:spcPts val="8340"/>
              </a:lnSpc>
              <a:buAutoNum type="arabicPeriod"/>
            </a:pPr>
            <a:r>
              <a:rPr lang="en-US" sz="4412">
                <a:solidFill>
                  <a:srgbClr val="000000"/>
                </a:solidFill>
                <a:latin typeface="Noto Sans T Chinese"/>
                <a:ea typeface="Noto Sans T Chinese"/>
              </a:rPr>
              <a:t>YouBike 臺北市站位每月使用量和新竹地區的111、112年6月每日租車量之間是否存在顯著差異？ </a:t>
            </a:r>
          </a:p>
          <a:p>
            <a:pPr marL="952739" lvl="1" indent="-476370" algn="just">
              <a:lnSpc>
                <a:spcPts val="8340"/>
              </a:lnSpc>
              <a:buAutoNum type="arabicPeriod"/>
            </a:pPr>
            <a:r>
              <a:rPr lang="en-US" sz="4412">
                <a:solidFill>
                  <a:srgbClr val="000000"/>
                </a:solidFill>
                <a:ea typeface="Noto Sans T Chinese"/>
              </a:rPr>
              <a:t>不同地區的自行車共享系統在使用趨勢上有何異同？ </a:t>
            </a:r>
          </a:p>
          <a:p>
            <a:pPr algn="just">
              <a:lnSpc>
                <a:spcPts val="8340"/>
              </a:lnSpc>
            </a:pPr>
            <a:endParaRPr lang="en-US" sz="4412">
              <a:solidFill>
                <a:srgbClr val="000000"/>
              </a:solidFill>
              <a:ea typeface="Noto Sans T Chines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76020" y="436511"/>
            <a:ext cx="16735959" cy="9413977"/>
          </a:xfrm>
          <a:custGeom>
            <a:avLst/>
            <a:gdLst/>
            <a:ahLst/>
            <a:cxnLst/>
            <a:rect l="l" t="t" r="r" b="b"/>
            <a:pathLst>
              <a:path w="16735959" h="9413977">
                <a:moveTo>
                  <a:pt x="0" y="0"/>
                </a:moveTo>
                <a:lnTo>
                  <a:pt x="16735960" y="0"/>
                </a:lnTo>
                <a:lnTo>
                  <a:pt x="16735960" y="9413978"/>
                </a:lnTo>
                <a:lnTo>
                  <a:pt x="0" y="9413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172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550235" y="923925"/>
            <a:ext cx="3583548" cy="93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1"/>
              </a:lnSpc>
              <a:spcBef>
                <a:spcPct val="0"/>
              </a:spcBef>
            </a:pPr>
            <a:r>
              <a:rPr lang="en-US" sz="5494">
                <a:solidFill>
                  <a:srgbClr val="FFFFFF"/>
                </a:solidFill>
                <a:ea typeface="Noto Sans T Chinese Bold"/>
              </a:rPr>
              <a:t>研究目的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62534" y="3217511"/>
            <a:ext cx="6358948" cy="556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27"/>
              </a:lnSpc>
            </a:pPr>
            <a:r>
              <a:rPr lang="en-US" sz="4441">
                <a:solidFill>
                  <a:srgbClr val="000000"/>
                </a:solidFill>
                <a:latin typeface="Noto Sans T Chinese"/>
                <a:ea typeface="Noto Sans T Chinese"/>
              </a:rPr>
              <a:t>1. 分析使用模式</a:t>
            </a:r>
          </a:p>
          <a:p>
            <a:pPr algn="just">
              <a:lnSpc>
                <a:spcPts val="8927"/>
              </a:lnSpc>
            </a:pPr>
            <a:r>
              <a:rPr lang="en-US" sz="4441">
                <a:solidFill>
                  <a:srgbClr val="000000"/>
                </a:solidFill>
                <a:latin typeface="Noto Sans T Chinese"/>
                <a:ea typeface="Noto Sans T Chinese"/>
              </a:rPr>
              <a:t>2. 站點管理和服務優化</a:t>
            </a:r>
          </a:p>
          <a:p>
            <a:pPr algn="just">
              <a:lnSpc>
                <a:spcPts val="8927"/>
              </a:lnSpc>
            </a:pPr>
            <a:r>
              <a:rPr lang="en-US" sz="4441">
                <a:solidFill>
                  <a:srgbClr val="000000"/>
                </a:solidFill>
                <a:latin typeface="Noto Sans T Chinese"/>
                <a:ea typeface="Noto Sans T Chinese"/>
              </a:rPr>
              <a:t>3. 市民使用行為分析</a:t>
            </a:r>
          </a:p>
          <a:p>
            <a:pPr algn="just">
              <a:lnSpc>
                <a:spcPts val="8927"/>
              </a:lnSpc>
            </a:pPr>
            <a:r>
              <a:rPr lang="en-US" sz="4441">
                <a:solidFill>
                  <a:srgbClr val="000000"/>
                </a:solidFill>
                <a:latin typeface="Noto Sans T Chinese"/>
                <a:ea typeface="Noto Sans T Chinese"/>
              </a:rPr>
              <a:t>4. 比較不同地區的使用量</a:t>
            </a:r>
          </a:p>
          <a:p>
            <a:pPr algn="just">
              <a:lnSpc>
                <a:spcPts val="8927"/>
              </a:lnSpc>
            </a:pPr>
            <a:r>
              <a:rPr lang="en-US" sz="4441">
                <a:solidFill>
                  <a:srgbClr val="000000"/>
                </a:solidFill>
                <a:latin typeface="Noto Sans T Chinese"/>
                <a:ea typeface="Noto Sans T Chinese"/>
              </a:rPr>
              <a:t>5. 比較站點使用情況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507252" y="285329"/>
            <a:ext cx="17273496" cy="9716342"/>
          </a:xfrm>
          <a:custGeom>
            <a:avLst/>
            <a:gdLst/>
            <a:ahLst/>
            <a:cxnLst/>
            <a:rect l="l" t="t" r="r" b="b"/>
            <a:pathLst>
              <a:path w="17273496" h="9716342">
                <a:moveTo>
                  <a:pt x="0" y="0"/>
                </a:moveTo>
                <a:lnTo>
                  <a:pt x="17273496" y="0"/>
                </a:lnTo>
                <a:lnTo>
                  <a:pt x="17273496" y="9716342"/>
                </a:lnTo>
                <a:lnTo>
                  <a:pt x="0" y="9716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9172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767976" y="3916467"/>
            <a:ext cx="16752048" cy="3866931"/>
          </a:xfrm>
          <a:custGeom>
            <a:avLst/>
            <a:gdLst/>
            <a:ahLst/>
            <a:cxnLst/>
            <a:rect l="l" t="t" r="r" b="b"/>
            <a:pathLst>
              <a:path w="16752048" h="3866931">
                <a:moveTo>
                  <a:pt x="0" y="0"/>
                </a:moveTo>
                <a:lnTo>
                  <a:pt x="16752048" y="0"/>
                </a:lnTo>
                <a:lnTo>
                  <a:pt x="16752048" y="3866931"/>
                </a:lnTo>
                <a:lnTo>
                  <a:pt x="0" y="3866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802799" y="923925"/>
            <a:ext cx="7832231" cy="93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6"/>
              </a:lnSpc>
            </a:pPr>
            <a:r>
              <a:rPr lang="en-US" sz="5490">
                <a:solidFill>
                  <a:srgbClr val="FFFFFF"/>
                </a:solidFill>
                <a:ea typeface="Noto Sans T Chinese Bold"/>
              </a:rPr>
              <a:t>研究流程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07541" y="1028700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6159" y="7438204"/>
            <a:ext cx="3161226" cy="2548670"/>
          </a:xfrm>
          <a:custGeom>
            <a:avLst/>
            <a:gdLst/>
            <a:ahLst/>
            <a:cxnLst/>
            <a:rect l="l" t="t" r="r" b="b"/>
            <a:pathLst>
              <a:path w="3161226" h="2548670">
                <a:moveTo>
                  <a:pt x="0" y="0"/>
                </a:moveTo>
                <a:lnTo>
                  <a:pt x="3161226" y="0"/>
                </a:lnTo>
                <a:lnTo>
                  <a:pt x="3161226" y="2548670"/>
                </a:lnTo>
                <a:lnTo>
                  <a:pt x="0" y="2548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239371" y="8150828"/>
            <a:ext cx="4789482" cy="2085632"/>
          </a:xfrm>
          <a:custGeom>
            <a:avLst/>
            <a:gdLst/>
            <a:ahLst/>
            <a:cxnLst/>
            <a:rect l="l" t="t" r="r" b="b"/>
            <a:pathLst>
              <a:path w="4789482" h="2085632">
                <a:moveTo>
                  <a:pt x="0" y="0"/>
                </a:moveTo>
                <a:lnTo>
                  <a:pt x="4789481" y="0"/>
                </a:lnTo>
                <a:lnTo>
                  <a:pt x="4789481" y="2085633"/>
                </a:lnTo>
                <a:lnTo>
                  <a:pt x="0" y="2085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762897" y="1801013"/>
            <a:ext cx="876220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1070A"/>
                </a:solidFill>
                <a:ea typeface="Noto Sans T Chinese Bold"/>
              </a:rPr>
              <a:t>文獻探討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88190" y="3576970"/>
            <a:ext cx="12983629" cy="405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27"/>
              </a:lnSpc>
            </a:pPr>
            <a:r>
              <a:rPr lang="en-US" sz="4399">
                <a:solidFill>
                  <a:srgbClr val="01070A"/>
                </a:solidFill>
                <a:latin typeface="Noto Sans T Chinese"/>
                <a:ea typeface="Noto Sans T Chinese"/>
              </a:rPr>
              <a:t>YouBike的出現是為了應對城市交通擁堵、改善空氣品質、促進居民健康等多重需求。通過提供方便、環保、健康的交通選擇，政府可以推動城市的可持續發展，提升居民的生活品質。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59941" y="1181100"/>
            <a:ext cx="14154503" cy="8229600"/>
            <a:chOff x="0" y="0"/>
            <a:chExt cx="3727935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37385" y="2601123"/>
            <a:ext cx="2542377" cy="25423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31243" y="2636401"/>
            <a:ext cx="2507099" cy="25070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71554" y="2636401"/>
            <a:ext cx="2507099" cy="25070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44281" y="5881461"/>
            <a:ext cx="2511718" cy="251171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07038" y="5881461"/>
            <a:ext cx="2511718" cy="251171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88141" y="5915025"/>
            <a:ext cx="2511718" cy="251171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011071" y="3266381"/>
            <a:ext cx="1350952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1070A"/>
                </a:solidFill>
                <a:latin typeface="Noto Sans T Chinese"/>
              </a:rPr>
              <a:t>2009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1070A"/>
                </a:solidFill>
                <a:ea typeface="Noto Sans T Chinese"/>
              </a:rPr>
              <a:t>啟用</a:t>
            </a:r>
            <a:endParaRPr lang="en-US" sz="3399" dirty="0">
              <a:solidFill>
                <a:srgbClr val="01070A"/>
              </a:solidFill>
              <a:ea typeface="Noto Sans T Chines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507038" y="6513749"/>
            <a:ext cx="259056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1070A"/>
                </a:solidFill>
                <a:latin typeface="Noto Sans T Chinese"/>
              </a:rPr>
              <a:t>2018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1070A"/>
                </a:solidFill>
                <a:ea typeface="Noto Sans T Chinese"/>
              </a:rPr>
              <a:t>智慧化</a:t>
            </a:r>
            <a:endParaRPr lang="en-US" sz="3399" dirty="0">
              <a:solidFill>
                <a:srgbClr val="01070A"/>
              </a:solidFill>
              <a:ea typeface="Noto Sans T Chines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88091" y="3266381"/>
            <a:ext cx="259056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70A"/>
                </a:solidFill>
                <a:latin typeface="Noto Sans T Chinese"/>
              </a:rPr>
              <a:t>2015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70A"/>
                </a:solidFill>
                <a:ea typeface="Noto Sans T Chinese"/>
              </a:rPr>
              <a:t>里程碑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89512" y="3266381"/>
            <a:ext cx="259056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70A"/>
                </a:solidFill>
                <a:latin typeface="Noto Sans T Chinese"/>
              </a:rPr>
              <a:t>2012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70A"/>
                </a:solidFill>
                <a:ea typeface="Noto Sans T Chinese"/>
              </a:rPr>
              <a:t>擴展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71554" y="6513749"/>
            <a:ext cx="259056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70A"/>
                </a:solidFill>
                <a:ea typeface="Noto Sans T Chinese"/>
              </a:rPr>
              <a:t>至今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70A"/>
                </a:solidFill>
                <a:ea typeface="Noto Sans T Chinese"/>
              </a:rPr>
              <a:t>未來展望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48719" y="6513749"/>
            <a:ext cx="259056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70A"/>
                </a:solidFill>
                <a:latin typeface="Noto Sans T Chinese"/>
              </a:rPr>
              <a:t>2020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70A"/>
                </a:solidFill>
                <a:ea typeface="Noto Sans T Chinese"/>
              </a:rPr>
              <a:t>持續改進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73287" y="1520618"/>
            <a:ext cx="3341425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1070A"/>
                </a:solidFill>
                <a:latin typeface="Noto Sans T Chinese"/>
                <a:ea typeface="Noto Sans T Chinese"/>
              </a:rPr>
              <a:t>Ubike發展史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715</Words>
  <Application>Microsoft Office PowerPoint</Application>
  <PresentationFormat>自訂</PresentationFormat>
  <Paragraphs>210</Paragraphs>
  <Slides>28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Dosis</vt:lpstr>
      <vt:lpstr>Open Sans</vt:lpstr>
      <vt:lpstr>Arial</vt:lpstr>
      <vt:lpstr>Calibri</vt:lpstr>
      <vt:lpstr>Noto Sans T Chinese</vt:lpstr>
      <vt:lpstr>Carelia</vt:lpstr>
      <vt:lpstr>Open Sans Bold</vt:lpstr>
      <vt:lpstr>Noto Sans T Chinese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c111181139</cp:lastModifiedBy>
  <cp:revision>2</cp:revision>
  <dcterms:created xsi:type="dcterms:W3CDTF">2006-08-16T00:00:00Z</dcterms:created>
  <dcterms:modified xsi:type="dcterms:W3CDTF">2024-04-15T15:57:46Z</dcterms:modified>
  <dc:identifier>DAGBpNz4SrA</dc:identifier>
</cp:coreProperties>
</file>